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5" r:id="rId5"/>
  </p:sldMasterIdLst>
  <p:notesMasterIdLst>
    <p:notesMasterId r:id="rId17"/>
  </p:notesMasterIdLst>
  <p:sldIdLst>
    <p:sldId id="295" r:id="rId6"/>
    <p:sldId id="283" r:id="rId7"/>
    <p:sldId id="284" r:id="rId8"/>
    <p:sldId id="285" r:id="rId9"/>
    <p:sldId id="286" r:id="rId10"/>
    <p:sldId id="288" r:id="rId11"/>
    <p:sldId id="289" r:id="rId12"/>
    <p:sldId id="293" r:id="rId13"/>
    <p:sldId id="290" r:id="rId14"/>
    <p:sldId id="294" r:id="rId15"/>
    <p:sldId id="291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jie Pan" initials="Pan" lastIdx="1" clrIdx="0">
    <p:extLst>
      <p:ext uri="{19B8F6BF-5375-455C-9EA6-DF929625EA0E}">
        <p15:presenceInfo xmlns:p15="http://schemas.microsoft.com/office/powerpoint/2012/main" userId="Yujie P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360CE1-976F-4162-80D5-6E92DB22710B}" v="2149" dt="2019-12-04T07:01:09.403"/>
    <p1510:client id="{276025D3-3B11-4E27-A538-BE39EB6A2725}" v="9" dt="2019-12-03T10:48:45.9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1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E1BB57-987E-4519-807D-1EAD105DCB51}" type="datetimeFigureOut">
              <a:rPr lang="zh-CN" altLang="en-US" smtClean="0"/>
              <a:t>2021/12/3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775693-8981-4BAF-8A69-4019A26BE9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400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7EE1C0-C88B-4263-837E-FDCE3C97F8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132" y="788565"/>
            <a:ext cx="10259735" cy="2080470"/>
          </a:xfrm>
        </p:spPr>
        <p:txBody>
          <a:bodyPr anchor="ctr"/>
          <a:lstStyle>
            <a:lvl1pPr algn="l">
              <a:defRPr sz="6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41DA218-4609-4340-B6DA-5226C36F6E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6132" y="4437776"/>
            <a:ext cx="10259734" cy="151001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36C76F-86CE-4E53-856C-4FE0EC298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9B13F-924C-42B5-BBDA-C2C7A49C3BBD}" type="datetime1">
              <a:rPr lang="zh-CN" altLang="en-US" smtClean="0"/>
              <a:t>2021/12/3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E76569-E7A0-46C6-827C-81BFCDF49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02DFE6-868C-442D-B85C-DE9E9866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>
              <a:defRPr lang="zh-CN" altLang="en-US" sz="1600" smtClean="0"/>
            </a:lvl1pPr>
          </a:lstStyle>
          <a:p>
            <a:fld id="{B1372071-A384-4E8D-8F76-709D30FFBCC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DAE84DC-BC16-4594-9894-B69C09AE713F}"/>
              </a:ext>
            </a:extLst>
          </p:cNvPr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144E6C9-7A05-4222-81B4-68A6672EF374}"/>
              </a:ext>
            </a:extLst>
          </p:cNvPr>
          <p:cNvSpPr/>
          <p:nvPr/>
        </p:nvSpPr>
        <p:spPr>
          <a:xfrm>
            <a:off x="0" y="6796216"/>
            <a:ext cx="12192000" cy="617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55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2CFF5DB3-1E89-4D98-9E31-E4FE2745DA66}"/>
              </a:ext>
            </a:extLst>
          </p:cNvPr>
          <p:cNvSpPr/>
          <p:nvPr/>
        </p:nvSpPr>
        <p:spPr>
          <a:xfrm>
            <a:off x="0" y="0"/>
            <a:ext cx="295738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9129473-8162-441A-B0A6-292E780BA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57" y="188752"/>
            <a:ext cx="2619028" cy="6167597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DC0AD3-3D40-4684-A41D-75812A907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7789" y="188753"/>
            <a:ext cx="8535854" cy="6167598"/>
          </a:xfrm>
        </p:spPr>
        <p:txBody>
          <a:bodyPr/>
          <a:lstStyle>
            <a:lvl1pPr marL="274320" indent="-274320">
              <a:lnSpc>
                <a:spcPct val="100000"/>
              </a:lnSpc>
              <a:spcBef>
                <a:spcPts val="1000"/>
              </a:spcBef>
              <a:defRPr/>
            </a:lvl1pPr>
            <a:lvl2pPr marL="274320" indent="-274320">
              <a:lnSpc>
                <a:spcPct val="100000"/>
              </a:lnSpc>
              <a:spcBef>
                <a:spcPts val="1000"/>
              </a:spcBef>
              <a:defRPr/>
            </a:lvl2pPr>
            <a:lvl3pPr marL="274320" indent="-274320">
              <a:lnSpc>
                <a:spcPct val="100000"/>
              </a:lnSpc>
              <a:spcBef>
                <a:spcPts val="1000"/>
              </a:spcBef>
              <a:defRPr/>
            </a:lvl3pPr>
            <a:lvl4pPr marL="274320" indent="-274320">
              <a:lnSpc>
                <a:spcPct val="100000"/>
              </a:lnSpc>
              <a:spcBef>
                <a:spcPts val="1000"/>
              </a:spcBef>
              <a:defRPr/>
            </a:lvl4pPr>
            <a:lvl5pPr marL="274320" indent="-274320">
              <a:lnSpc>
                <a:spcPct val="100000"/>
              </a:lnSpc>
              <a:spcBef>
                <a:spcPts val="1000"/>
              </a:spcBef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8FC0BA2F-2E01-4D0F-895C-745A1AA1A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F79E8-36D3-4CFF-848E-42B0A1016FD2}" type="datetime1">
              <a:rPr lang="zh-CN" altLang="en-US" smtClean="0"/>
              <a:t>2021/12/3</a:t>
            </a:fld>
            <a:endParaRPr lang="zh-CN" altLang="en-US"/>
          </a:p>
        </p:txBody>
      </p:sp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6CB324B4-AEA7-4380-BA30-DFAE58ECC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61B83A9D-0FFD-49D5-9C24-6781083AE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B1372071-A384-4E8D-8F76-709D30FFBC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666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2CFF5DB3-1E89-4D98-9E31-E4FE2745DA66}"/>
              </a:ext>
            </a:extLst>
          </p:cNvPr>
          <p:cNvSpPr/>
          <p:nvPr/>
        </p:nvSpPr>
        <p:spPr>
          <a:xfrm>
            <a:off x="0" y="0"/>
            <a:ext cx="12192000" cy="76147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9129473-8162-441A-B0A6-292E780BA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360" y="188752"/>
            <a:ext cx="11443282" cy="572721"/>
          </a:xfrm>
        </p:spPr>
        <p:txBody>
          <a:bodyPr>
            <a:normAutofit/>
          </a:bodyPr>
          <a:lstStyle>
            <a:lvl1pPr>
              <a:defRPr sz="2800" b="1" baseline="0"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DC0AD3-3D40-4684-A41D-75812A907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360" y="950225"/>
            <a:ext cx="11443283" cy="5771250"/>
          </a:xfrm>
        </p:spPr>
        <p:txBody>
          <a:bodyPr>
            <a:normAutofit/>
          </a:bodyPr>
          <a:lstStyle>
            <a:lvl1pPr marL="274320" indent="-274320">
              <a:lnSpc>
                <a:spcPct val="100000"/>
              </a:lnSpc>
              <a:spcBef>
                <a:spcPts val="1000"/>
              </a:spcBef>
              <a:defRPr sz="2000" baseline="0"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274320" indent="-274320">
              <a:lnSpc>
                <a:spcPct val="100000"/>
              </a:lnSpc>
              <a:spcBef>
                <a:spcPts val="1000"/>
              </a:spcBef>
              <a:defRPr sz="1800" baseline="0"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274320" indent="-274320">
              <a:lnSpc>
                <a:spcPct val="100000"/>
              </a:lnSpc>
              <a:spcBef>
                <a:spcPts val="1000"/>
              </a:spcBef>
              <a:defRPr sz="1600" baseline="0"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274320" indent="-274320">
              <a:lnSpc>
                <a:spcPct val="100000"/>
              </a:lnSpc>
              <a:spcBef>
                <a:spcPts val="1000"/>
              </a:spcBef>
              <a:defRPr sz="1400" baseline="0"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74320" indent="-274320">
              <a:lnSpc>
                <a:spcPct val="100000"/>
              </a:lnSpc>
              <a:spcBef>
                <a:spcPts val="1000"/>
              </a:spcBef>
              <a:defRPr sz="1400" baseline="0">
                <a:latin typeface="Arial" panose="020B0604020202020204" pitchFamily="34" charset="0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8FC0BA2F-2E01-4D0F-895C-745A1AA1A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5D659-AB86-4266-85E8-19170012A3CF}" type="datetime1">
              <a:rPr lang="zh-CN" altLang="en-US" smtClean="0"/>
              <a:t>2021/12/3</a:t>
            </a:fld>
            <a:endParaRPr lang="zh-CN" altLang="en-US"/>
          </a:p>
        </p:txBody>
      </p:sp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6CB324B4-AEA7-4380-BA30-DFAE58ECC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61B83A9D-0FFD-49D5-9C24-6781083AE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B1372071-A384-4E8D-8F76-709D30FFBC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93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1C6F26-D938-4933-903E-E0CDA58AAE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0360" y="946074"/>
            <a:ext cx="5109599" cy="541027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smtClean="0"/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274320" lvl="0" indent="-274320">
              <a:lnSpc>
                <a:spcPct val="100000"/>
              </a:lnSpc>
            </a:pPr>
            <a:r>
              <a:rPr lang="zh-CN" altLang="en-US"/>
              <a:t>单击此处编辑母版文本样式</a:t>
            </a:r>
          </a:p>
          <a:p>
            <a:pPr marL="274320" lvl="1" indent="-274320">
              <a:lnSpc>
                <a:spcPct val="100000"/>
              </a:lnSpc>
            </a:pPr>
            <a:r>
              <a:rPr lang="zh-CN" altLang="en-US"/>
              <a:t>二级</a:t>
            </a:r>
          </a:p>
          <a:p>
            <a:pPr marL="274320" lvl="2" indent="-274320">
              <a:lnSpc>
                <a:spcPct val="100000"/>
              </a:lnSpc>
            </a:pPr>
            <a:r>
              <a:rPr lang="zh-CN" altLang="en-US"/>
              <a:t>三级</a:t>
            </a:r>
          </a:p>
          <a:p>
            <a:pPr marL="274320" lvl="3" indent="-274320">
              <a:lnSpc>
                <a:spcPct val="100000"/>
              </a:lnSpc>
            </a:pPr>
            <a:r>
              <a:rPr lang="zh-CN" altLang="en-US"/>
              <a:t>四级</a:t>
            </a:r>
          </a:p>
          <a:p>
            <a:pPr marL="274320" lvl="4" indent="-274320">
              <a:lnSpc>
                <a:spcPct val="100000"/>
              </a:lnSpc>
            </a:pPr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0168DB-C468-4410-AC7D-B45CFDCF6A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4377" y="960316"/>
            <a:ext cx="5679265" cy="539603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smtClean="0"/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274320" lvl="0" indent="-274320">
              <a:lnSpc>
                <a:spcPct val="100000"/>
              </a:lnSpc>
            </a:pPr>
            <a:r>
              <a:rPr lang="zh-CN" altLang="en-US"/>
              <a:t>单击此处编辑母版文本样式</a:t>
            </a:r>
          </a:p>
          <a:p>
            <a:pPr marL="274320" lvl="1" indent="-274320">
              <a:lnSpc>
                <a:spcPct val="100000"/>
              </a:lnSpc>
            </a:pPr>
            <a:r>
              <a:rPr lang="zh-CN" altLang="en-US"/>
              <a:t>二级</a:t>
            </a:r>
          </a:p>
          <a:p>
            <a:pPr marL="274320" lvl="2" indent="-274320">
              <a:lnSpc>
                <a:spcPct val="100000"/>
              </a:lnSpc>
            </a:pPr>
            <a:r>
              <a:rPr lang="zh-CN" altLang="en-US"/>
              <a:t>三级</a:t>
            </a:r>
          </a:p>
          <a:p>
            <a:pPr marL="274320" lvl="3" indent="-274320">
              <a:lnSpc>
                <a:spcPct val="100000"/>
              </a:lnSpc>
            </a:pPr>
            <a:r>
              <a:rPr lang="zh-CN" altLang="en-US"/>
              <a:t>四级</a:t>
            </a:r>
          </a:p>
          <a:p>
            <a:pPr marL="274320" lvl="4" indent="-274320">
              <a:lnSpc>
                <a:spcPct val="100000"/>
              </a:lnSpc>
            </a:pPr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E9A936-391A-4DFF-8B5C-D31652E93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5F44-D605-4DBB-8B77-940147C962D6}" type="datetime1">
              <a:rPr lang="zh-CN" altLang="en-US" smtClean="0"/>
              <a:t>2021/12/3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914BA9-5538-4BD6-9677-D60C9660D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DE4739D-E240-4F47-9DCF-E76085B1A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>
              <a:defRPr lang="zh-CN" altLang="en-US" sz="1600" smtClean="0"/>
            </a:lvl1pPr>
          </a:lstStyle>
          <a:p>
            <a:fld id="{B1372071-A384-4E8D-8F76-709D30FFBCC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C44775B-416F-4F45-9BBA-44838ADDFDC4}"/>
              </a:ext>
            </a:extLst>
          </p:cNvPr>
          <p:cNvSpPr/>
          <p:nvPr/>
        </p:nvSpPr>
        <p:spPr>
          <a:xfrm>
            <a:off x="0" y="0"/>
            <a:ext cx="12192000" cy="76147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095B76F-1909-444F-BB14-3F8373B41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360" y="188752"/>
            <a:ext cx="11443282" cy="572721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4089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DAE84DC-BC16-4594-9894-B69C09AE713F}"/>
              </a:ext>
            </a:extLst>
          </p:cNvPr>
          <p:cNvSpPr/>
          <p:nvPr/>
        </p:nvSpPr>
        <p:spPr>
          <a:xfrm>
            <a:off x="0" y="0"/>
            <a:ext cx="12192000" cy="3667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Consolas" panose="020B0609020204030204" pitchFamily="49" charset="0"/>
              <a:ea typeface="黑体" panose="02010609060101010101" pitchFamily="49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27EE1C0-C88B-4263-837E-FDCE3C97F8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132" y="994554"/>
            <a:ext cx="10259735" cy="2080470"/>
          </a:xfrm>
        </p:spPr>
        <p:txBody>
          <a:bodyPr anchor="ctr"/>
          <a:lstStyle>
            <a:lvl1pPr algn="l">
              <a:defRPr sz="6000" b="1" baseline="0">
                <a:latin typeface="Consolas" panose="020B0609020204030204" pitchFamily="49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41DA218-4609-4340-B6DA-5226C36F6E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6132" y="4032250"/>
            <a:ext cx="10259734" cy="1915544"/>
          </a:xfrm>
        </p:spPr>
        <p:txBody>
          <a:bodyPr anchor="ctr"/>
          <a:lstStyle>
            <a:lvl1pPr marL="342900" indent="-342900" algn="l">
              <a:buFont typeface="Arial" panose="020B0604020202020204" pitchFamily="34" charset="0"/>
              <a:buChar char="•"/>
              <a:defRPr sz="2400" baseline="0">
                <a:latin typeface="Consolas" panose="020B0609020204030204" pitchFamily="49" charset="0"/>
                <a:ea typeface="黑体" panose="02010609060101010101" pitchFamily="49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36C76F-86CE-4E53-856C-4FE0EC298E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6132" y="6219825"/>
            <a:ext cx="2743200" cy="365125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  <a:ea typeface="黑体" panose="02010609060101010101" pitchFamily="49" charset="-122"/>
              </a:defRPr>
            </a:lvl1pPr>
          </a:lstStyle>
          <a:p>
            <a:fld id="{D9AC18CD-CBFF-4F16-991F-7F44B13A7A19}" type="datetime1">
              <a:rPr lang="en-US" smtClean="0"/>
              <a:t>12/3/2021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E76569-E7A0-46C6-827C-81BFCDF49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226175"/>
            <a:ext cx="4114800" cy="365125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  <a:ea typeface="黑体" panose="02010609060101010101" pitchFamily="49" charset="-122"/>
              </a:defRPr>
            </a:lvl1pPr>
          </a:lstStyle>
          <a:p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144E6C9-7A05-4222-81B4-68A6672EF374}"/>
              </a:ext>
            </a:extLst>
          </p:cNvPr>
          <p:cNvSpPr/>
          <p:nvPr/>
        </p:nvSpPr>
        <p:spPr>
          <a:xfrm>
            <a:off x="0" y="6753224"/>
            <a:ext cx="12192000" cy="104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Consolas" panose="020B0609020204030204" pitchFamily="49" charset="0"/>
              <a:ea typeface="黑体" panose="02010609060101010101" pitchFamily="49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DA40510-2219-40BD-BD50-898349B592EA}"/>
              </a:ext>
            </a:extLst>
          </p:cNvPr>
          <p:cNvSpPr/>
          <p:nvPr userDrawn="1"/>
        </p:nvSpPr>
        <p:spPr>
          <a:xfrm>
            <a:off x="9610724" y="-771"/>
            <a:ext cx="2581275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SJTU EE208 </a:t>
            </a:r>
            <a:r>
              <a:rPr lang="zh-CN" altLang="en-US" sz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电类工程导论</a:t>
            </a:r>
            <a:r>
              <a:rPr lang="en-US" altLang="zh-CN" sz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(C)</a:t>
            </a:r>
            <a:endParaRPr lang="zh-CN" altLang="en-US" sz="1200" baseline="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黑体" panose="02010609060101010101" pitchFamily="49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02DFE6-868C-442D-B85C-DE9E9866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8" y="6491287"/>
            <a:ext cx="2743200" cy="365125"/>
          </a:xfrm>
        </p:spPr>
        <p:txBody>
          <a:bodyPr vert="horz" lIns="91440" tIns="45720" rIns="91440" bIns="45720" rtlCol="0" anchor="ctr"/>
          <a:lstStyle>
            <a:lvl1pPr>
              <a:defRPr lang="zh-CN" altLang="en-US" sz="1600" baseline="0" smtClean="0">
                <a:latin typeface="Consolas" panose="020B0609020204030204" pitchFamily="49" charset="0"/>
                <a:ea typeface="黑体" panose="02010609060101010101" pitchFamily="49" charset="-122"/>
              </a:defRPr>
            </a:lvl1pPr>
          </a:lstStyle>
          <a:p>
            <a:fld id="{73C21EC5-CD02-4888-A25F-F2DF1AE998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91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2CFF5DB3-1E89-4D98-9E31-E4FE2745DA66}"/>
              </a:ext>
            </a:extLst>
          </p:cNvPr>
          <p:cNvSpPr/>
          <p:nvPr/>
        </p:nvSpPr>
        <p:spPr>
          <a:xfrm>
            <a:off x="0" y="1"/>
            <a:ext cx="12192000" cy="6381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Consolas" panose="020B0609020204030204" pitchFamily="49" charset="0"/>
              <a:ea typeface="黑体" panose="02010609060101010101" pitchFamily="49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9129473-8162-441A-B0A6-292E780BA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361" y="98816"/>
            <a:ext cx="11443282" cy="625476"/>
          </a:xfrm>
        </p:spPr>
        <p:txBody>
          <a:bodyPr>
            <a:noAutofit/>
          </a:bodyPr>
          <a:lstStyle>
            <a:lvl1pPr>
              <a:defRPr sz="2700" b="1" baseline="0">
                <a:latin typeface="Consolas" panose="020B0609020204030204" pitchFamily="49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DC0AD3-3D40-4684-A41D-75812A907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360" y="762000"/>
            <a:ext cx="11443283" cy="5959475"/>
          </a:xfrm>
        </p:spPr>
        <p:txBody>
          <a:bodyPr>
            <a:normAutofit/>
          </a:bodyPr>
          <a:lstStyle>
            <a:lvl1pPr marL="274320" indent="-274320">
              <a:lnSpc>
                <a:spcPct val="100000"/>
              </a:lnSpc>
              <a:spcBef>
                <a:spcPts val="1000"/>
              </a:spcBef>
              <a:defRPr sz="1800" baseline="0">
                <a:latin typeface="Consolas" panose="020B0609020204030204" pitchFamily="49" charset="0"/>
                <a:ea typeface="黑体" panose="02010609060101010101" pitchFamily="49" charset="-122"/>
              </a:defRPr>
            </a:lvl1pPr>
            <a:lvl2pPr marL="274320" indent="-274320">
              <a:lnSpc>
                <a:spcPct val="100000"/>
              </a:lnSpc>
              <a:spcBef>
                <a:spcPts val="1000"/>
              </a:spcBef>
              <a:defRPr sz="1800" baseline="0">
                <a:latin typeface="Consolas" panose="020B0609020204030204" pitchFamily="49" charset="0"/>
                <a:ea typeface="黑体" panose="02010609060101010101" pitchFamily="49" charset="-122"/>
              </a:defRPr>
            </a:lvl2pPr>
            <a:lvl3pPr marL="274320" indent="-274320">
              <a:lnSpc>
                <a:spcPct val="100000"/>
              </a:lnSpc>
              <a:spcBef>
                <a:spcPts val="1000"/>
              </a:spcBef>
              <a:defRPr sz="1800" baseline="0">
                <a:latin typeface="Consolas" panose="020B0609020204030204" pitchFamily="49" charset="0"/>
                <a:ea typeface="黑体" panose="02010609060101010101" pitchFamily="49" charset="-122"/>
              </a:defRPr>
            </a:lvl3pPr>
            <a:lvl4pPr marL="274320" indent="-274320">
              <a:lnSpc>
                <a:spcPct val="100000"/>
              </a:lnSpc>
              <a:spcBef>
                <a:spcPts val="1000"/>
              </a:spcBef>
              <a:defRPr sz="1800" baseline="0">
                <a:latin typeface="Consolas" panose="020B0609020204030204" pitchFamily="49" charset="0"/>
                <a:ea typeface="黑体" panose="02010609060101010101" pitchFamily="49" charset="-122"/>
              </a:defRPr>
            </a:lvl4pPr>
            <a:lvl5pPr marL="274320" indent="-274320">
              <a:lnSpc>
                <a:spcPct val="100000"/>
              </a:lnSpc>
              <a:spcBef>
                <a:spcPts val="1000"/>
              </a:spcBef>
              <a:defRPr sz="1800" baseline="0">
                <a:latin typeface="Consolas" panose="020B0609020204030204" pitchFamily="49" charset="0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8FC0BA2F-2E01-4D0F-895C-745A1AA1A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Consolas" panose="020B0609020204030204" pitchFamily="49" charset="0"/>
                <a:ea typeface="黑体" panose="02010609060101010101" pitchFamily="49" charset="-122"/>
              </a:defRPr>
            </a:lvl1pPr>
          </a:lstStyle>
          <a:p>
            <a:fld id="{438BDDBE-63F2-4029-93CB-1FD36FC0CE69}" type="datetime1">
              <a:rPr lang="en-US" smtClean="0"/>
              <a:t>12/3/2021</a:t>
            </a:fld>
            <a:endParaRPr lang="en-US"/>
          </a:p>
        </p:txBody>
      </p:sp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6CB324B4-AEA7-4380-BA30-DFAE58ECC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latin typeface="Consolas" panose="020B0609020204030204" pitchFamily="49" charset="0"/>
                <a:ea typeface="黑体" panose="02010609060101010101" pitchFamily="49" charset="-122"/>
              </a:defRPr>
            </a:lvl1pPr>
          </a:lstStyle>
          <a:p>
            <a:endParaRPr lang="en-US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61B83A9D-0FFD-49D5-9C24-6781083AE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 baseline="0">
                <a:latin typeface="Consolas" panose="020B0609020204030204" pitchFamily="49" charset="0"/>
                <a:ea typeface="黑体" panose="02010609060101010101" pitchFamily="49" charset="-122"/>
              </a:defRPr>
            </a:lvl1pPr>
          </a:lstStyle>
          <a:p>
            <a:fld id="{73C21EC5-CD02-4888-A25F-F2DF1AE998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535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918475D-41BC-429D-8C7F-69ECA5D2E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D6E4DD-C9CF-4179-B9CE-838882FEE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71A018-7B27-481D-A86C-BF22B0E13B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F6A176F4-59DF-4A20-BD14-7D58DE4C9A39}" type="datetime1">
              <a:rPr lang="zh-CN" altLang="en-US" smtClean="0"/>
              <a:t>2021/12/3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491B18-D5E1-4692-8FD8-55BDD8D818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D31264-FEFC-4E33-80C9-EE1AE9ABC1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B1372071-A384-4E8D-8F76-709D30FFBC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61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" panose="020B0500000000000000" pitchFamily="34" charset="-122"/>
          <a:ea typeface="思源黑体" panose="020B05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" panose="020B0500000000000000" pitchFamily="34" charset="-122"/>
          <a:ea typeface="思源黑体" panose="020B05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" panose="020B0500000000000000" pitchFamily="34" charset="-122"/>
          <a:ea typeface="思源黑体" panose="020B05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" panose="020B0500000000000000" pitchFamily="34" charset="-122"/>
          <a:ea typeface="思源黑体" panose="020B05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" panose="020B0500000000000000" pitchFamily="34" charset="-122"/>
          <a:ea typeface="思源黑体" panose="020B05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" panose="020B0500000000000000" pitchFamily="34" charset="-122"/>
          <a:ea typeface="思源黑体" panose="020B05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918475D-41BC-429D-8C7F-69ECA5D2E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D6E4DD-C9CF-4179-B9CE-838882FEE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71A018-7B27-481D-A86C-BF22B0E13B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1pPr>
          </a:lstStyle>
          <a:p>
            <a:fld id="{DF38C4BE-9E29-43C6-AAAE-97E97D06273F}" type="datetime1">
              <a:rPr lang="en-US" smtClean="0"/>
              <a:t>12/3/2021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491B18-D5E1-4692-8FD8-55BDD8D818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D31264-FEFC-4E33-80C9-EE1AE9ABC1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baseline="0">
                <a:solidFill>
                  <a:schemeClr val="tx1">
                    <a:tint val="75000"/>
                  </a:schemeClr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1pPr>
          </a:lstStyle>
          <a:p>
            <a:fld id="{73C21EC5-CD02-4888-A25F-F2DF1AE998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953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Consolas" panose="020B0609020204030204" pitchFamily="49" charset="0"/>
          <a:ea typeface="黑体" panose="02010609060101010101" pitchFamily="49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onsolas" panose="020B0609020204030204" pitchFamily="49" charset="0"/>
          <a:ea typeface="黑体" panose="02010609060101010101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onsolas" panose="020B0609020204030204" pitchFamily="49" charset="0"/>
          <a:ea typeface="黑体" panose="020106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onsolas" panose="020B0609020204030204" pitchFamily="49" charset="0"/>
          <a:ea typeface="黑体" panose="02010609060101010101" pitchFamily="49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onsolas" panose="020B0609020204030204" pitchFamily="49" charset="0"/>
          <a:ea typeface="黑体" panose="02010609060101010101" pitchFamily="49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onsolas" panose="020B0609020204030204" pitchFamily="49" charset="0"/>
          <a:ea typeface="黑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cs231n.github.io/convolutional-networks/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apers.nips.cc/paper/4824-imagenet-classification-with-deep-convolutional-neural-networks.pdf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437719-A53A-45BF-917F-DDA919B432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961" y="994554"/>
            <a:ext cx="11564039" cy="2080470"/>
          </a:xfrm>
        </p:spPr>
        <p:txBody>
          <a:bodyPr>
            <a:normAutofit/>
          </a:bodyPr>
          <a:lstStyle/>
          <a:p>
            <a:r>
              <a:rPr lang="en-US" altLang="zh-CN" sz="5400" kern="0" spc="-100" dirty="0" smtClean="0">
                <a:latin typeface="+mj-lt"/>
              </a:rPr>
              <a:t>13.</a:t>
            </a:r>
            <a:r>
              <a:rPr lang="zh-CN" altLang="en-US" sz="5400" kern="0" spc="-100" dirty="0" smtClean="0">
                <a:latin typeface="+mj-lt"/>
              </a:rPr>
              <a:t> </a:t>
            </a:r>
            <a:r>
              <a:rPr lang="en-US" altLang="zh-CN" sz="5400" kern="0" spc="-100" dirty="0">
                <a:latin typeface="+mj-lt"/>
              </a:rPr>
              <a:t>Search by CNN features </a:t>
            </a:r>
            <a:endParaRPr lang="en-US" sz="5400" kern="0" spc="-100" dirty="0">
              <a:latin typeface="+mj-lt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3E21A36-997C-41E3-AC7C-7080D03B64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961" y="4032250"/>
            <a:ext cx="10597905" cy="1915544"/>
          </a:xfrm>
        </p:spPr>
        <p:txBody>
          <a:bodyPr/>
          <a:lstStyle/>
          <a:p>
            <a:r>
              <a:rPr lang="zh-CN" altLang="en-US" dirty="0"/>
              <a:t>图像检索</a:t>
            </a:r>
            <a:endParaRPr lang="en-US" altLang="zh-CN" dirty="0"/>
          </a:p>
          <a:p>
            <a:r>
              <a:rPr lang="zh-CN" altLang="en-US" dirty="0"/>
              <a:t>卷积神经网络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 err="1"/>
              <a:t>Pytorch</a:t>
            </a:r>
            <a:r>
              <a:rPr lang="zh-CN" altLang="en-US" dirty="0"/>
              <a:t>提取图像特征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30BD1A-981E-49DC-8585-E74182060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C21EC5-CD02-4888-A25F-F2DF1AE998A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黑体" panose="02010609060101010101" pitchFamily="49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4249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A8DCBE-E7DA-431D-BC82-3E49B9C8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图像检索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012520-B0A4-4B3C-A884-B06B2EB0D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72071-A384-4E8D-8F76-709D30FFBCC3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57C115-DD0E-4C7D-B793-381197CC9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733" y="1581359"/>
            <a:ext cx="1781695" cy="108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5A582BB-EAE8-4100-8C61-D6AB98F3C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825" y="1581359"/>
            <a:ext cx="1942597" cy="108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9E8EBE8-86CD-4356-B5B7-95068DB15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4819" y="1581359"/>
            <a:ext cx="1962411" cy="1080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24A9806-6C8A-4E94-A027-390BA9670C6E}"/>
              </a:ext>
            </a:extLst>
          </p:cNvPr>
          <p:cNvSpPr txBox="1"/>
          <p:nvPr/>
        </p:nvSpPr>
        <p:spPr>
          <a:xfrm>
            <a:off x="1630838" y="347741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向量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8D7E32-857B-4AD7-8738-325F1CB76E78}"/>
              </a:ext>
            </a:extLst>
          </p:cNvPr>
          <p:cNvSpPr txBox="1"/>
          <p:nvPr/>
        </p:nvSpPr>
        <p:spPr>
          <a:xfrm>
            <a:off x="5144805" y="347741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向量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F7B92D2-41B1-4332-A192-3D71A99D4CB1}"/>
              </a:ext>
            </a:extLst>
          </p:cNvPr>
          <p:cNvSpPr txBox="1"/>
          <p:nvPr/>
        </p:nvSpPr>
        <p:spPr>
          <a:xfrm>
            <a:off x="8658772" y="347741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向量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9F32CCE8-56C6-47F5-BFB9-26D4B9050DAD}"/>
              </a:ext>
            </a:extLst>
          </p:cNvPr>
          <p:cNvCxnSpPr>
            <a:cxnSpLocks/>
          </p:cNvCxnSpPr>
          <p:nvPr/>
        </p:nvCxnSpPr>
        <p:spPr>
          <a:xfrm>
            <a:off x="2011711" y="2799761"/>
            <a:ext cx="0" cy="50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583262F-A184-41EE-93CD-9007157B2C66}"/>
              </a:ext>
            </a:extLst>
          </p:cNvPr>
          <p:cNvCxnSpPr>
            <a:cxnSpLocks/>
          </p:cNvCxnSpPr>
          <p:nvPr/>
        </p:nvCxnSpPr>
        <p:spPr>
          <a:xfrm>
            <a:off x="5540478" y="2799761"/>
            <a:ext cx="0" cy="50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6F755B37-3A98-44FF-93E7-4BAEDE430E35}"/>
              </a:ext>
            </a:extLst>
          </p:cNvPr>
          <p:cNvCxnSpPr>
            <a:cxnSpLocks/>
          </p:cNvCxnSpPr>
          <p:nvPr/>
        </p:nvCxnSpPr>
        <p:spPr>
          <a:xfrm>
            <a:off x="9054445" y="2799761"/>
            <a:ext cx="0" cy="50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973BB57D-7905-4557-A285-8A1C63F3522C}"/>
              </a:ext>
            </a:extLst>
          </p:cNvPr>
          <p:cNvSpPr txBox="1"/>
          <p:nvPr/>
        </p:nvSpPr>
        <p:spPr>
          <a:xfrm>
            <a:off x="1630838" y="4196642"/>
            <a:ext cx="84336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保存得到的特征为一个向量，如何计算向量之间的相似程度呢？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方法一：首先将向量归一化，计算向量之间的欧氏距离，通过距离的远近来反映向量之间的相似程度。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方法二：通过计算向量之间的夹角，夹角越大则越不相似，反之越相似。</a:t>
            </a:r>
          </a:p>
        </p:txBody>
      </p:sp>
    </p:spTree>
    <p:extLst>
      <p:ext uri="{BB962C8B-B14F-4D97-AF65-F5344CB8AC3E}">
        <p14:creationId xmlns:p14="http://schemas.microsoft.com/office/powerpoint/2010/main" val="2248026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65B344-3584-406D-8A88-88D0931C1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练习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C06E9B-8446-40D8-9A05-1A767D918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本次实验要求构建一个不小于</a:t>
            </a:r>
            <a:r>
              <a:rPr lang="en-US" altLang="zh-CN" dirty="0"/>
              <a:t>50</a:t>
            </a:r>
            <a:r>
              <a:rPr lang="zh-CN" altLang="en-US" dirty="0"/>
              <a:t>张的图像库，用不仅限于</a:t>
            </a:r>
            <a:r>
              <a:rPr lang="en-US" altLang="zh-CN" dirty="0"/>
              <a:t>Resnet50</a:t>
            </a:r>
            <a:r>
              <a:rPr lang="zh-CN" altLang="en-US" dirty="0"/>
              <a:t>的模型提取图像的特征，并使用上一页</a:t>
            </a:r>
            <a:r>
              <a:rPr lang="en-US" altLang="zh-CN" dirty="0"/>
              <a:t>PPT</a:t>
            </a:r>
            <a:r>
              <a:rPr lang="zh-CN" altLang="en-US" dirty="0"/>
              <a:t>提到的方法，计算图片之间的相似度。</a:t>
            </a:r>
            <a:endParaRPr lang="en-US" altLang="zh-CN" dirty="0"/>
          </a:p>
          <a:p>
            <a:r>
              <a:rPr lang="zh-CN" altLang="en-US" dirty="0"/>
              <a:t>请使用一些不在图像库中的图片进行测试，完成以图搜图的检索任务。</a:t>
            </a:r>
            <a:endParaRPr lang="en-US" altLang="zh-CN" dirty="0"/>
          </a:p>
          <a:p>
            <a:r>
              <a:rPr lang="zh-CN" altLang="en-US" dirty="0"/>
              <a:t>报告中要求给出检索的结果，与被检索图片</a:t>
            </a:r>
            <a:r>
              <a:rPr lang="en-US" altLang="zh-CN" dirty="0"/>
              <a:t>Top5</a:t>
            </a:r>
            <a:r>
              <a:rPr lang="zh-CN" altLang="en-US" dirty="0"/>
              <a:t>相似的图片和排序，说明排序的方法，给出排序的得分情况。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8ECC74-BAF3-4B48-8ECE-30F3E3220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72071-A384-4E8D-8F76-709D30FFBCC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038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B3BE05-EF6F-4F20-B774-49FC30EEF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894" y="2340078"/>
            <a:ext cx="3073763" cy="311231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EA8DCBE-E7DA-431D-BC82-3E49B9C8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图像检索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012520-B0A4-4B3C-A884-B06B2EB0D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72071-A384-4E8D-8F76-709D30FFBCC3}" type="slidenum">
              <a:rPr lang="zh-CN" altLang="en-US" smtClean="0"/>
              <a:t>2</a:t>
            </a:fld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1C5F6F1-E8A4-4CD9-BC15-03915753F31D}"/>
              </a:ext>
            </a:extLst>
          </p:cNvPr>
          <p:cNvGrpSpPr/>
          <p:nvPr/>
        </p:nvGrpSpPr>
        <p:grpSpPr>
          <a:xfrm>
            <a:off x="511028" y="3429000"/>
            <a:ext cx="3475771" cy="2788559"/>
            <a:chOff x="1426128" y="1366186"/>
            <a:chExt cx="5239062" cy="428439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CD9EE8A-CACA-4B22-9580-990ACB985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6128" y="2801923"/>
              <a:ext cx="5239062" cy="2848654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61F2EAF-C4E2-4694-8F60-E65292E5B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6128" y="1366186"/>
              <a:ext cx="5125674" cy="1435737"/>
            </a:xfrm>
            <a:prstGeom prst="rect">
              <a:avLst/>
            </a:prstGeom>
          </p:spPr>
        </p:pic>
      </p:grp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C03FE0EA-E6A5-4CF1-A17B-D373B4158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360" y="950225"/>
            <a:ext cx="11443283" cy="5771250"/>
          </a:xfrm>
        </p:spPr>
        <p:txBody>
          <a:bodyPr/>
          <a:lstStyle/>
          <a:p>
            <a:r>
              <a:rPr lang="zh-CN" altLang="en-US" dirty="0"/>
              <a:t>早期的图像检索技术研究主要是基于文本的图像检索</a:t>
            </a:r>
            <a:r>
              <a:rPr lang="en-US" altLang="zh-CN" dirty="0"/>
              <a:t>(TBIR)</a:t>
            </a:r>
            <a:r>
              <a:rPr lang="zh-CN" altLang="en-US" dirty="0"/>
              <a:t>，通过对图片的文本描述来查找图像库中具有相应标签的图像。随着技术的发展，基于内容的图像检索</a:t>
            </a:r>
            <a:r>
              <a:rPr lang="en-US" altLang="zh-CN" dirty="0"/>
              <a:t>(CBIR)</a:t>
            </a:r>
            <a:r>
              <a:rPr lang="zh-CN" altLang="en-US" dirty="0"/>
              <a:t>，即以图搜图也成为了各大网站的标配功能。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1E7DB47-B9EB-4975-8813-02EAFA1EE0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9598" y="2669341"/>
            <a:ext cx="4583185" cy="245378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B85375C-392E-4357-B54E-018BE4D8FA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3460" y="4215460"/>
            <a:ext cx="3476200" cy="2453788"/>
          </a:xfrm>
          <a:prstGeom prst="rect">
            <a:avLst/>
          </a:prstGeom>
        </p:spPr>
      </p:pic>
      <p:sp>
        <p:nvSpPr>
          <p:cNvPr id="15" name="椭圆 14">
            <a:extLst>
              <a:ext uri="{FF2B5EF4-FFF2-40B4-BE49-F238E27FC236}">
                <a16:creationId xmlns:a16="http://schemas.microsoft.com/office/drawing/2014/main" id="{108DC0A0-CA59-46F3-B1A0-B59755DE0347}"/>
              </a:ext>
            </a:extLst>
          </p:cNvPr>
          <p:cNvSpPr/>
          <p:nvPr/>
        </p:nvSpPr>
        <p:spPr>
          <a:xfrm>
            <a:off x="5955832" y="2406673"/>
            <a:ext cx="176169" cy="1761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720F4E7D-926E-4BE8-BFB0-DC7E8CA727DA}"/>
              </a:ext>
            </a:extLst>
          </p:cNvPr>
          <p:cNvSpPr/>
          <p:nvPr/>
        </p:nvSpPr>
        <p:spPr>
          <a:xfrm>
            <a:off x="8868210" y="4249252"/>
            <a:ext cx="176169" cy="1761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B065C579-F84D-47E7-84EB-CB607C459CB1}"/>
              </a:ext>
            </a:extLst>
          </p:cNvPr>
          <p:cNvSpPr/>
          <p:nvPr/>
        </p:nvSpPr>
        <p:spPr>
          <a:xfrm>
            <a:off x="10446738" y="2702897"/>
            <a:ext cx="176169" cy="1761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6548BB16-8D52-4610-8A8E-6FEF1E939C11}"/>
              </a:ext>
            </a:extLst>
          </p:cNvPr>
          <p:cNvSpPr/>
          <p:nvPr/>
        </p:nvSpPr>
        <p:spPr>
          <a:xfrm>
            <a:off x="2989368" y="3363985"/>
            <a:ext cx="514526" cy="3439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181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A8DCBE-E7DA-431D-BC82-3E49B9C8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图像检索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113DFC-68E3-42EF-8D66-360A64F91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以图搜图是如何实现的呢？以图搜图的核心其实就是在被检索的图像库</a:t>
            </a:r>
            <a:r>
              <a:rPr lang="en-US" altLang="zh-CN" dirty="0"/>
              <a:t>(Library)</a:t>
            </a:r>
            <a:r>
              <a:rPr lang="zh-CN" altLang="en-US" dirty="0"/>
              <a:t>中找到和参与检索的图片</a:t>
            </a:r>
            <a:r>
              <a:rPr lang="en-US" altLang="zh-CN" dirty="0"/>
              <a:t>(Query)</a:t>
            </a:r>
            <a:r>
              <a:rPr lang="zh-CN" altLang="en-US" dirty="0"/>
              <a:t>最相似的图片集合。那么问题就变成了如何定义图片之间的相似程度。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012520-B0A4-4B3C-A884-B06B2EB0D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72071-A384-4E8D-8F76-709D30FFBCC3}" type="slidenum">
              <a:rPr lang="zh-CN" altLang="en-US" smtClean="0"/>
              <a:t>3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92B9D1-8F76-48E3-8B37-42DF1BBFC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649" y="3626976"/>
            <a:ext cx="2129619" cy="129089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7BB9F3C-EB07-4FF4-AF3C-14B3D2A1B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9196" y="2789264"/>
            <a:ext cx="2266363" cy="126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4CFF7E3-C54D-467F-9A08-C68D5498B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6864" y="4628303"/>
            <a:ext cx="2289480" cy="126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DE346F6-D873-4427-8422-C7BCFAAF8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1212" y="2789264"/>
            <a:ext cx="1843107" cy="126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422DB97-3F14-4B59-A638-219D946412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7028" y="2789264"/>
            <a:ext cx="2094084" cy="126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F468260-E747-4823-B637-699FCDE7FC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7059" y="4628303"/>
            <a:ext cx="1269049" cy="126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7E0CE9F-57BA-4D1D-A28A-6D665A5382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1212" y="4628303"/>
            <a:ext cx="1717116" cy="1260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82AA800-220D-4DAE-9AC1-8F5B1DCE1729}"/>
              </a:ext>
            </a:extLst>
          </p:cNvPr>
          <p:cNvSpPr txBox="1"/>
          <p:nvPr/>
        </p:nvSpPr>
        <p:spPr>
          <a:xfrm>
            <a:off x="1491403" y="4921961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Query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5292A0B-5594-43FD-B07D-5CB80B0A3CB7}"/>
              </a:ext>
            </a:extLst>
          </p:cNvPr>
          <p:cNvSpPr txBox="1"/>
          <p:nvPr/>
        </p:nvSpPr>
        <p:spPr>
          <a:xfrm>
            <a:off x="5382724" y="40434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3CDE0AA-0770-488D-AD3D-96B000F68973}"/>
              </a:ext>
            </a:extLst>
          </p:cNvPr>
          <p:cNvSpPr txBox="1"/>
          <p:nvPr/>
        </p:nvSpPr>
        <p:spPr>
          <a:xfrm>
            <a:off x="7924103" y="404340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4913C5D-CB89-4A59-B85C-C68EC77C2D3A}"/>
              </a:ext>
            </a:extLst>
          </p:cNvPr>
          <p:cNvSpPr txBox="1"/>
          <p:nvPr/>
        </p:nvSpPr>
        <p:spPr>
          <a:xfrm>
            <a:off x="10360450" y="4043408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5FD1619-1D88-4256-A862-D60C3E86A12C}"/>
              </a:ext>
            </a:extLst>
          </p:cNvPr>
          <p:cNvSpPr txBox="1"/>
          <p:nvPr/>
        </p:nvSpPr>
        <p:spPr>
          <a:xfrm>
            <a:off x="5337071" y="585521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DB6BEA7-9A55-4306-98CD-3B79DC3CD88B}"/>
              </a:ext>
            </a:extLst>
          </p:cNvPr>
          <p:cNvSpPr txBox="1"/>
          <p:nvPr/>
        </p:nvSpPr>
        <p:spPr>
          <a:xfrm>
            <a:off x="7666354" y="5855215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8732D07-1A79-4680-944C-6A97FFA15FD4}"/>
              </a:ext>
            </a:extLst>
          </p:cNvPr>
          <p:cNvSpPr txBox="1"/>
          <p:nvPr/>
        </p:nvSpPr>
        <p:spPr>
          <a:xfrm>
            <a:off x="10352423" y="5855215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</a:t>
            </a:r>
            <a:endParaRPr lang="zh-CN" altLang="en-US" dirty="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2FDA9188-7152-4B19-9239-36956BCBE9AF}"/>
              </a:ext>
            </a:extLst>
          </p:cNvPr>
          <p:cNvSpPr/>
          <p:nvPr/>
        </p:nvSpPr>
        <p:spPr>
          <a:xfrm>
            <a:off x="3996965" y="2479249"/>
            <a:ext cx="8050491" cy="4242226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228D313-3B8B-4FD8-B179-912302059ED1}"/>
              </a:ext>
            </a:extLst>
          </p:cNvPr>
          <p:cNvSpPr txBox="1"/>
          <p:nvPr/>
        </p:nvSpPr>
        <p:spPr>
          <a:xfrm>
            <a:off x="10800866" y="6224547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Library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2939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A8DCBE-E7DA-431D-BC82-3E49B9C8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图像检索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113DFC-68E3-42EF-8D66-360A64F91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对于上页</a:t>
            </a:r>
            <a:r>
              <a:rPr lang="en-US" altLang="zh-CN" dirty="0"/>
              <a:t>ppt</a:t>
            </a:r>
            <a:r>
              <a:rPr lang="zh-CN" altLang="en-US" dirty="0"/>
              <a:t>中的例子，与待检索图像“</a:t>
            </a:r>
            <a:r>
              <a:rPr lang="en-US" altLang="zh-CN" dirty="0"/>
              <a:t>Query</a:t>
            </a:r>
            <a:r>
              <a:rPr lang="zh-CN" altLang="en-US" dirty="0"/>
              <a:t>”最相近的应该是图像“</a:t>
            </a:r>
            <a:r>
              <a:rPr lang="en-US" altLang="zh-CN" dirty="0"/>
              <a:t>f</a:t>
            </a:r>
            <a:r>
              <a:rPr lang="zh-CN" altLang="en-US" dirty="0"/>
              <a:t>”；但是图像库中的其他图片与“</a:t>
            </a:r>
            <a:r>
              <a:rPr lang="en-US" altLang="zh-CN" dirty="0"/>
              <a:t>Query</a:t>
            </a:r>
            <a:r>
              <a:rPr lang="zh-CN" altLang="en-US" dirty="0"/>
              <a:t>”的相似程度应该怎么排序呢？</a:t>
            </a:r>
            <a:endParaRPr lang="en-US" altLang="zh-CN" dirty="0"/>
          </a:p>
          <a:p>
            <a:r>
              <a:rPr lang="zh-CN" altLang="en-US" dirty="0"/>
              <a:t>如果从考虑图像颜色分布的情况来看，图像“</a:t>
            </a:r>
            <a:r>
              <a:rPr lang="en-US" altLang="zh-CN" dirty="0"/>
              <a:t>b</a:t>
            </a:r>
            <a:r>
              <a:rPr lang="zh-CN" altLang="en-US" dirty="0"/>
              <a:t>”和“</a:t>
            </a:r>
            <a:r>
              <a:rPr lang="en-US" altLang="zh-CN" dirty="0"/>
              <a:t>e</a:t>
            </a:r>
            <a:r>
              <a:rPr lang="zh-CN" altLang="en-US" dirty="0"/>
              <a:t>”也会有较高的相似程度；如果考虑交通工具这个范畴，图像“</a:t>
            </a:r>
            <a:r>
              <a:rPr lang="en-US" altLang="zh-CN" dirty="0"/>
              <a:t>c</a:t>
            </a:r>
            <a:r>
              <a:rPr lang="zh-CN" altLang="en-US" dirty="0"/>
              <a:t>”则会有较高的排序。</a:t>
            </a:r>
            <a:endParaRPr lang="en-US" altLang="zh-CN" dirty="0"/>
          </a:p>
          <a:p>
            <a:r>
              <a:rPr lang="zh-CN" altLang="en-US" dirty="0"/>
              <a:t>所以如果我们能从图像的内容中提取出相应的语义信息，如颜色，纹理，种类等等，那么这个以图搜图的检索任务就自然得到了解决。</a:t>
            </a:r>
            <a:endParaRPr lang="en-US" altLang="zh-CN" dirty="0"/>
          </a:p>
          <a:p>
            <a:r>
              <a:rPr lang="zh-CN" altLang="en-US" dirty="0"/>
              <a:t>深度学习模型通过一种端到端学习的范式，使得模型能够学习到图像的这种特征。所以我们可以使用模型来将图像转换成一个能够代表图像的向量，从而用向量之间的相似程度代表图像之间的相似程度，从而解决以图搜图的任务。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012520-B0A4-4B3C-A884-B06B2EB0D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72071-A384-4E8D-8F76-709D30FFBCC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320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73336A-D79B-480D-A12D-F4BAF25CE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图像特征的提取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1A1B35-BD9D-4E2C-9F88-F9C39D999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传统的图像特征提取有很多的方法，如</a:t>
            </a:r>
            <a:r>
              <a:rPr lang="en-US" altLang="zh-CN" dirty="0"/>
              <a:t>SIFT</a:t>
            </a:r>
            <a:r>
              <a:rPr lang="zh-CN" altLang="en-US" dirty="0"/>
              <a:t>，</a:t>
            </a:r>
            <a:r>
              <a:rPr lang="en-US" altLang="zh-CN" dirty="0"/>
              <a:t>HOG</a:t>
            </a:r>
            <a:r>
              <a:rPr lang="zh-CN" altLang="en-US" dirty="0"/>
              <a:t>等</a:t>
            </a:r>
            <a:r>
              <a:rPr lang="zh-CN" altLang="en-US"/>
              <a:t>，我们在前面课程已经做过相关实验。</a:t>
            </a:r>
            <a:endParaRPr lang="en-US" altLang="zh-CN" dirty="0"/>
          </a:p>
          <a:p>
            <a:r>
              <a:rPr lang="zh-CN" altLang="en-US" dirty="0"/>
              <a:t>通过上一节实验课的学习，大家应该了解了一些深度学习的入门知识和 </a:t>
            </a:r>
            <a:r>
              <a:rPr lang="en-US" altLang="zh-CN" dirty="0"/>
              <a:t>pytorch </a:t>
            </a:r>
            <a:r>
              <a:rPr lang="zh-CN" altLang="en-US" dirty="0"/>
              <a:t>的使用方法。本节课我们将使用深度模型提取图像的特征，从而来帮助我们构建以图搜图的搜索引擎。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A72D9B-D81A-4C36-85EB-A92598A28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72071-A384-4E8D-8F76-709D30FFBCC3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EFF0179-1327-43D9-B471-4955421EC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645" y="4046759"/>
            <a:ext cx="7590836" cy="156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78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65B344-3584-406D-8A88-88D0931C1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卷积神经网络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C06E9B-8446-40D8-9A05-1A767D918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上节实验课我们简单介绍了什么是神经网络，并且使用了一种卷积神经网络</a:t>
            </a:r>
            <a:r>
              <a:rPr lang="en-US" altLang="zh-CN" dirty="0"/>
              <a:t>ResNet20</a:t>
            </a:r>
            <a:r>
              <a:rPr lang="zh-CN" altLang="en-US" dirty="0"/>
              <a:t>在</a:t>
            </a:r>
            <a:r>
              <a:rPr lang="en-US" altLang="zh-CN" dirty="0"/>
              <a:t>Cifar10</a:t>
            </a:r>
            <a:r>
              <a:rPr lang="zh-CN" altLang="en-US" dirty="0"/>
              <a:t>数据集上训练了一个图像分类的模型。现在我们来介绍一下什么是卷积神经网络。</a:t>
            </a:r>
            <a:endParaRPr lang="en-US" altLang="zh-CN" dirty="0"/>
          </a:p>
          <a:p>
            <a:r>
              <a:rPr lang="zh-CN" altLang="en-US" dirty="0"/>
              <a:t>卷积神经网络是一类包含卷积计算且具有深度结构的前馈神经网络（</a:t>
            </a:r>
            <a:r>
              <a:rPr lang="en-US" altLang="zh-CN" dirty="0"/>
              <a:t>Feedforward Neural Networks</a:t>
            </a:r>
            <a:r>
              <a:rPr lang="zh-CN" altLang="en-US" dirty="0"/>
              <a:t>），是深度学习（</a:t>
            </a:r>
            <a:r>
              <a:rPr lang="en-US" altLang="zh-CN" dirty="0"/>
              <a:t>deep learning</a:t>
            </a:r>
            <a:r>
              <a:rPr lang="zh-CN" altLang="en-US" dirty="0"/>
              <a:t>）的代表算法之一。其在图像处理的领域有着非常广泛的应用。</a:t>
            </a:r>
            <a:endParaRPr lang="en-US" altLang="zh-CN" dirty="0"/>
          </a:p>
          <a:p>
            <a:r>
              <a:rPr lang="zh-CN" altLang="en-US" dirty="0"/>
              <a:t>更详细的介绍请阅读下面的链接（希望大家都能认真学习一下，便于对后续实验内容的理解）。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https://cs231n.github.io/convolutional-networks/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8ECC74-BAF3-4B48-8ECE-30F3E3220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72071-A384-4E8D-8F76-709D30FFBCC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027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65B344-3584-406D-8A88-88D0931C1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Pytorch</a:t>
            </a:r>
            <a:r>
              <a:rPr lang="zh-CN" altLang="en-US" dirty="0"/>
              <a:t>提取图像特征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8ECC74-BAF3-4B48-8ECE-30F3E3220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72071-A384-4E8D-8F76-709D30FFBCC3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1622099-C7AA-4945-9357-83FDF7AA7D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812" y="1194567"/>
            <a:ext cx="2642070" cy="461665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</a:rPr>
              <a:t>import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</a:rPr>
              <a:t>torch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</a:rPr>
              <a:t>print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(torch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hub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list(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Arial Unicode MS"/>
              </a:rPr>
              <a:t>'pytorch/vision'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)) 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AB18F3A-4453-4DD9-8093-7503CD07BD8B}"/>
              </a:ext>
            </a:extLst>
          </p:cNvPr>
          <p:cNvCxnSpPr>
            <a:cxnSpLocks/>
          </p:cNvCxnSpPr>
          <p:nvPr/>
        </p:nvCxnSpPr>
        <p:spPr>
          <a:xfrm>
            <a:off x="6132001" y="808608"/>
            <a:ext cx="0" cy="598811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7AE7BBA3-EE35-4DEA-94F0-A0FD04E7EB38}"/>
              </a:ext>
            </a:extLst>
          </p:cNvPr>
          <p:cNvSpPr txBox="1"/>
          <p:nvPr/>
        </p:nvSpPr>
        <p:spPr>
          <a:xfrm>
            <a:off x="886117" y="1948241"/>
            <a:ext cx="5032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导入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torch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模块，看看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pytorch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官方给我们提供了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哪些现成的深度模型。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55ECB47-7FCA-49CB-A843-EAD20E76C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29" y="2804997"/>
            <a:ext cx="5559504" cy="97634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38B7275-8774-4A24-A074-69CBDC315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489" y="967447"/>
            <a:ext cx="4739774" cy="3675099"/>
          </a:xfrm>
          <a:prstGeom prst="rect">
            <a:avLst/>
          </a:prstGeom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B31EFCD4-1277-4ABF-A7B3-DDAA9D396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938" y="4437570"/>
            <a:ext cx="4737900" cy="461665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alexnet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torch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hub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Arial Unicode MS"/>
              </a:rPr>
              <a:t>'pytorch/vision'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Arial Unicode MS"/>
              </a:rPr>
              <a:t>'alexnet'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pretrained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</a:rPr>
              <a:t>True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</a:rPr>
              <a:t>print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(alexnet) 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5DEB09B-F1BD-4AF6-A72B-BBE9B60EC52D}"/>
              </a:ext>
            </a:extLst>
          </p:cNvPr>
          <p:cNvSpPr txBox="1"/>
          <p:nvPr/>
        </p:nvSpPr>
        <p:spPr>
          <a:xfrm>
            <a:off x="688877" y="5147615"/>
            <a:ext cx="5032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打印出模型的信息，通过之前对于卷积神经网络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的学习，看看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alexnet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模型是怎么搭建起来的。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pretrained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参数为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True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则下载官方在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ImageNet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数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据集上预训练好的模型参数。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1674677-9F86-44F5-B095-35FFD3379A70}"/>
              </a:ext>
            </a:extLst>
          </p:cNvPr>
          <p:cNvSpPr/>
          <p:nvPr/>
        </p:nvSpPr>
        <p:spPr>
          <a:xfrm>
            <a:off x="6238870" y="482444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同学们可以用这种方法查看其他的模型都是如何搭建</a:t>
            </a:r>
            <a:endParaRPr lang="en-US" altLang="zh-CN" dirty="0"/>
          </a:p>
          <a:p>
            <a:r>
              <a:rPr lang="zh-CN" altLang="en-US" dirty="0"/>
              <a:t>起来的，比如我们之后用到的</a:t>
            </a:r>
            <a:r>
              <a:rPr lang="en-US" altLang="zh-CN" dirty="0"/>
              <a:t>ResNet50</a:t>
            </a:r>
            <a:r>
              <a:rPr lang="zh-CN" altLang="en-US" dirty="0"/>
              <a:t>模型。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alexnet</a:t>
            </a:r>
            <a:r>
              <a:rPr lang="zh-CN" altLang="en-US" dirty="0"/>
              <a:t>网络参考论文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https://papers.nips.cc/paper/4824-imagenet-classification-with-deep-convolutional-neural-networks.pdf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06267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65B344-3584-406D-8A88-88D0931C1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Pytorch</a:t>
            </a:r>
            <a:r>
              <a:rPr lang="zh-CN" altLang="en-US" dirty="0"/>
              <a:t>提取图像特征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8ECC74-BAF3-4B48-8ECE-30F3E3220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72071-A384-4E8D-8F76-709D30FFBCC3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4E1B0B-8B0D-4895-9180-1B264394E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87" y="3434728"/>
            <a:ext cx="4933950" cy="1162050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43350B1-5C6D-4022-86B6-088F05824D43}"/>
              </a:ext>
            </a:extLst>
          </p:cNvPr>
          <p:cNvCxnSpPr>
            <a:cxnSpLocks/>
          </p:cNvCxnSpPr>
          <p:nvPr/>
        </p:nvCxnSpPr>
        <p:spPr>
          <a:xfrm>
            <a:off x="6132001" y="808608"/>
            <a:ext cx="0" cy="598811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69E4B986-D110-4DA4-B7AA-5B694E3D5A27}"/>
              </a:ext>
            </a:extLst>
          </p:cNvPr>
          <p:cNvSpPr txBox="1"/>
          <p:nvPr/>
        </p:nvSpPr>
        <p:spPr>
          <a:xfrm>
            <a:off x="176525" y="1570486"/>
            <a:ext cx="59554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请大家参考给出的示例代码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extract_features.py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，学习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如何用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pytorch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提取示例图像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panda.jpg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的特征。直接运行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程序得到如下结果。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826555F-2B19-46C1-8CE1-ED4B0F2EA339}"/>
              </a:ext>
            </a:extLst>
          </p:cNvPr>
          <p:cNvSpPr txBox="1"/>
          <p:nvPr/>
        </p:nvSpPr>
        <p:spPr>
          <a:xfrm>
            <a:off x="104525" y="5239498"/>
            <a:ext cx="5955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Ps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：第一次运行程序，会自动下载预训练好的模型，请保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持网络的通畅。在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cpu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上，用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ResNet50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模型提取一张图片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大概要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0.3s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，不同的电脑配置可能有所差异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如果预训练模型不能正常加载，可以不用预训练。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4FD6F55B-C2BB-4C5C-BC80-D733570A05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7800" y="1158568"/>
            <a:ext cx="4031873" cy="1508105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</a:rPr>
              <a:t>print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Arial Unicode MS"/>
              </a:rPr>
              <a:t>'Load model: ResNet50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Arial Unicode MS"/>
              </a:rPr>
              <a:t>’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model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torch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hub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Arial Unicode MS"/>
              </a:rPr>
              <a:t>'pytorch/vision'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Arial Unicode MS"/>
              </a:rPr>
              <a:t>'resnet50'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pretrained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</a:rPr>
              <a:t>True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normalize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transforms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Normalize(mean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0.485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0.456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0.406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],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000" dirty="0">
                <a:latin typeface="Arial Unicode MS"/>
              </a:rPr>
              <a:t>                                                    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std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0.229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0.224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0.225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])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trans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transforms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Compose([ transforms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Resize(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256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),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                                       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transforms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CenterCrop(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224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),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                                       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transforms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ToTensor(),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                                       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normalize])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2761D4C-36F5-4570-B376-3A0AA871B51C}"/>
              </a:ext>
            </a:extLst>
          </p:cNvPr>
          <p:cNvSpPr txBox="1"/>
          <p:nvPr/>
        </p:nvSpPr>
        <p:spPr>
          <a:xfrm>
            <a:off x="8519738" y="66980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代码解读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5B3F00F-C866-43A0-A2E1-2FEA4F286065}"/>
              </a:ext>
            </a:extLst>
          </p:cNvPr>
          <p:cNvSpPr txBox="1"/>
          <p:nvPr/>
        </p:nvSpPr>
        <p:spPr>
          <a:xfrm>
            <a:off x="6096000" y="2931619"/>
            <a:ext cx="5955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导入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ResNet50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模型，可以加载预训练参数，定义处理图片的归一化操作和预处理方式。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A1F49B5E-5C19-4385-B089-4144D22772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9321" y="4015753"/>
            <a:ext cx="2969882" cy="892552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</a:rPr>
              <a:t>print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Arial Unicode MS"/>
              </a:rPr>
              <a:t>'Prepare image data!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Arial Unicode MS"/>
              </a:rPr>
              <a:t>’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test_image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default_loader(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Arial Unicode MS"/>
              </a:rPr>
              <a:t>'panda.jpg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Arial Unicode MS"/>
              </a:rPr>
              <a:t>’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input_image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trans(test_image)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input_image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torch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unsqueeze(input_image,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0C6772E-C85F-40EE-AB5D-806117CCB7C2}"/>
              </a:ext>
            </a:extLst>
          </p:cNvPr>
          <p:cNvSpPr txBox="1"/>
          <p:nvPr/>
        </p:nvSpPr>
        <p:spPr>
          <a:xfrm>
            <a:off x="6236525" y="5516497"/>
            <a:ext cx="5955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读入图片，并使用之前定义好的处理方式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(trans)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处理图片，为送入模型提特征做准备。</a:t>
            </a:r>
          </a:p>
        </p:txBody>
      </p:sp>
    </p:spTree>
    <p:extLst>
      <p:ext uri="{BB962C8B-B14F-4D97-AF65-F5344CB8AC3E}">
        <p14:creationId xmlns:p14="http://schemas.microsoft.com/office/powerpoint/2010/main" val="1066762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65B344-3584-406D-8A88-88D0931C1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Pytorch</a:t>
            </a:r>
            <a:r>
              <a:rPr lang="zh-CN" altLang="en-US" dirty="0"/>
              <a:t>提取图像特征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8ECC74-BAF3-4B48-8ECE-30F3E3220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72071-A384-4E8D-8F76-709D30FFBCC3}" type="slidenum">
              <a:rPr lang="zh-CN" altLang="en-US" smtClean="0"/>
              <a:t>9</a:t>
            </a:fld>
            <a:endParaRPr lang="zh-CN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85D1AEE-C163-47AE-9180-DAB041DEB864}"/>
              </a:ext>
            </a:extLst>
          </p:cNvPr>
          <p:cNvCxnSpPr>
            <a:cxnSpLocks/>
          </p:cNvCxnSpPr>
          <p:nvPr/>
        </p:nvCxnSpPr>
        <p:spPr>
          <a:xfrm>
            <a:off x="6132001" y="808608"/>
            <a:ext cx="0" cy="598811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3935B395-C179-45BA-B542-C8E48C40A3F9}"/>
              </a:ext>
            </a:extLst>
          </p:cNvPr>
          <p:cNvSpPr txBox="1"/>
          <p:nvPr/>
        </p:nvSpPr>
        <p:spPr>
          <a:xfrm>
            <a:off x="72003" y="2774448"/>
            <a:ext cx="59554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定义函数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features()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用来提取图像的特征。正常调用模型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          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，则会返回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ResNet50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模型在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ImageNet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数据集上的最终分类结果。通常来讲，我们可以把模型最终分类的前一层当作模型学习到的图像特征，并用这种特征来完成我们的图像检索任务。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所以我们需要重新定义一个函数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features()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来提取模型倒数第二层的输出结果。请同学们结合最开始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print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的模型信息思考函数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features()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为什么要这么写。如果换成其他的模型又该怎么完成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features()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这个函数。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6FB96F14-1DEB-408C-8C28-3385103F4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047" y="3132681"/>
            <a:ext cx="1300893" cy="246221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model(input_image)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3CA5AA4-9910-4C7E-A6ED-9B3F280C51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3417" y="5367533"/>
            <a:ext cx="3908442" cy="132343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</a:rPr>
              <a:t>print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Arial Unicode MS"/>
              </a:rPr>
              <a:t>'Extract features!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Arial Unicode MS"/>
              </a:rPr>
              <a:t>’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start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time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time()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image_feature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features(input_image)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image_feature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image_feature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detach()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numpy()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</a:rPr>
              <a:t>print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Arial Unicode MS"/>
              </a:rPr>
              <a:t>'Time for extracting features: {:.2f}'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format(time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time()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-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start))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000" dirty="0"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</a:rPr>
              <a:t>print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Arial Unicode MS"/>
              </a:rPr>
              <a:t>'Save features!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Arial Unicode MS"/>
              </a:rPr>
              <a:t>’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save(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Arial Unicode MS"/>
              </a:rPr>
              <a:t>'features.npy'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image_feature)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AD83F85-D98C-4A8F-89A1-8E279599B697}"/>
              </a:ext>
            </a:extLst>
          </p:cNvPr>
          <p:cNvSpPr txBox="1"/>
          <p:nvPr/>
        </p:nvSpPr>
        <p:spPr>
          <a:xfrm>
            <a:off x="6236525" y="1068527"/>
            <a:ext cx="5955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调用函数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features()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完成示例图像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panda.png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特征的提取，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并将特征保存下来。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F154E1C-66CF-4E6E-9D07-F67BE5E75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144" y="2774449"/>
            <a:ext cx="3829050" cy="1590675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403AD9DA-65DB-4EF6-93F2-D2FBD922D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8024" y="808608"/>
            <a:ext cx="1714358" cy="1969770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</a:rPr>
              <a:t>def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</a:rPr>
              <a:t>features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(x):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x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model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conv1(x)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x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model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b1(x)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x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model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relu(x)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x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model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maxpool(x)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x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model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layer1(x)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x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model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layer2(x)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x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model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layer3(x)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x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model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layer4(x)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x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model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avgpool(x)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</a:rPr>
              <a:t>return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x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996774"/>
      </p:ext>
    </p:extLst>
  </p:cSld>
  <p:clrMapOvr>
    <a:masterClrMapping/>
  </p:clrMapOvr>
</p:sld>
</file>

<file path=ppt/theme/theme1.xml><?xml version="1.0" encoding="utf-8"?>
<a:theme xmlns:a="http://schemas.openxmlformats.org/drawingml/2006/main" name="academi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ademic" id="{6488C379-4207-4975-84C9-44B1AD680F03}" vid="{5D9B7E5A-D5E1-48E7-867C-4D6A43D63393}"/>
    </a:ext>
  </a:extLst>
</a:theme>
</file>

<file path=ppt/theme/theme2.xml><?xml version="1.0" encoding="utf-8"?>
<a:theme xmlns:a="http://schemas.openxmlformats.org/drawingml/2006/main" name="主题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35mril5v">
      <a:majorFont>
        <a:latin typeface="Consolas" panose="020F0302020204030204"/>
        <a:ea typeface="黑体"/>
        <a:cs typeface=""/>
      </a:majorFont>
      <a:minorFont>
        <a:latin typeface="Consolas" panose="020F0502020204030204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4E37B909-4809-4617-9C60-91B87487A85A}" vid="{F71CC669-DEC7-46CD-AE6A-AB47BFD2F8B5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D5E79B944E8AA748958FDC2F659CEBCC" ma:contentTypeVersion="0" ma:contentTypeDescription="新建文档。" ma:contentTypeScope="" ma:versionID="14acf172b7eed9a6df2718e726576fc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77c46b7c01ac1a1408aa2f78d7c7197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81E6E48-CB0A-4605-B3CE-3C2D2D5BFDC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A78A653-F384-4A57-92F7-E02BF249D9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EBC5076-13DF-4FF8-A443-31C54969DEE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academic</Template>
  <TotalTime>27859</TotalTime>
  <Words>1437</Words>
  <Application>Microsoft Office PowerPoint</Application>
  <PresentationFormat>宽屏</PresentationFormat>
  <Paragraphs>121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Arial Unicode MS</vt:lpstr>
      <vt:lpstr>等线</vt:lpstr>
      <vt:lpstr>黑体</vt:lpstr>
      <vt:lpstr>思源黑体</vt:lpstr>
      <vt:lpstr>Arial</vt:lpstr>
      <vt:lpstr>Consolas</vt:lpstr>
      <vt:lpstr>academic</vt:lpstr>
      <vt:lpstr>主题1</vt:lpstr>
      <vt:lpstr>13. Search by CNN features </vt:lpstr>
      <vt:lpstr>图像检索</vt:lpstr>
      <vt:lpstr>图像检索</vt:lpstr>
      <vt:lpstr>图像检索</vt:lpstr>
      <vt:lpstr>图像特征的提取</vt:lpstr>
      <vt:lpstr>卷积神经网络</vt:lpstr>
      <vt:lpstr>使用Pytorch提取图像特征</vt:lpstr>
      <vt:lpstr>使用Pytorch提取图像特征</vt:lpstr>
      <vt:lpstr>使用Pytorch提取图像特征</vt:lpstr>
      <vt:lpstr>图像检索</vt:lpstr>
      <vt:lpstr>练习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潘宇杰</dc:creator>
  <cp:lastModifiedBy>user</cp:lastModifiedBy>
  <cp:revision>92</cp:revision>
  <dcterms:created xsi:type="dcterms:W3CDTF">2019-12-02T13:35:32Z</dcterms:created>
  <dcterms:modified xsi:type="dcterms:W3CDTF">2021-12-03T08:11:58Z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0x010100D5E79B944E8AA748958FDC2F659CEBCC</vt:lpwstr>
  </property>
</Properties>
</file>